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1" r:id="rId3"/>
    <p:sldId id="285" r:id="rId4"/>
    <p:sldId id="286" r:id="rId5"/>
    <p:sldId id="287" r:id="rId6"/>
    <p:sldId id="284" r:id="rId7"/>
    <p:sldId id="283" r:id="rId8"/>
    <p:sldId id="288"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61" d="100"/>
          <a:sy n="61" d="100"/>
        </p:scale>
        <p:origin x="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2B3DF1-FB75-4B6E-BE28-F06E4B3AA209}"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3948186707"/>
      </p:ext>
    </p:extLst>
  </p:cSld>
  <p:clrMapOvr>
    <a:masterClrMapping/>
  </p:clrMapOvr>
  <p:transition advClick="0"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2B3DF1-FB75-4B6E-BE28-F06E4B3AA209}"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3296986060"/>
      </p:ext>
    </p:extLst>
  </p:cSld>
  <p:clrMapOvr>
    <a:masterClrMapping/>
  </p:clrMapOvr>
  <p:transition advClick="0"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2B3DF1-FB75-4B6E-BE28-F06E4B3AA209}"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3502044654"/>
      </p:ext>
    </p:extLst>
  </p:cSld>
  <p:clrMapOvr>
    <a:masterClrMapping/>
  </p:clrMapOvr>
  <p:transition advClick="0"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2B3DF1-FB75-4B6E-BE28-F06E4B3AA209}"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4013090126"/>
      </p:ext>
    </p:extLst>
  </p:cSld>
  <p:clrMapOvr>
    <a:masterClrMapping/>
  </p:clrMapOvr>
  <p:transition advClick="0"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2B3DF1-FB75-4B6E-BE28-F06E4B3AA209}"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927838090"/>
      </p:ext>
    </p:extLst>
  </p:cSld>
  <p:clrMapOvr>
    <a:masterClrMapping/>
  </p:clrMapOvr>
  <p:transition advClick="0"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2B3DF1-FB75-4B6E-BE28-F06E4B3AA209}"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2895949678"/>
      </p:ext>
    </p:extLst>
  </p:cSld>
  <p:clrMapOvr>
    <a:masterClrMapping/>
  </p:clrMapOvr>
  <p:transition advClick="0"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2B3DF1-FB75-4B6E-BE28-F06E4B3AA209}" type="datetimeFigureOut">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2043411941"/>
      </p:ext>
    </p:extLst>
  </p:cSld>
  <p:clrMapOvr>
    <a:masterClrMapping/>
  </p:clrMapOvr>
  <p:transition advClick="0"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2B3DF1-FB75-4B6E-BE28-F06E4B3AA209}" type="datetimeFigureOut">
              <a:rPr lang="en-GB" smtClean="0"/>
              <a:t>07/10/2024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3254070100"/>
      </p:ext>
    </p:extLst>
  </p:cSld>
  <p:clrMapOvr>
    <a:masterClrMapping/>
  </p:clrMapOvr>
  <p:transition advClick="0"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B3DF1-FB75-4B6E-BE28-F06E4B3AA209}" type="datetimeFigureOut">
              <a:rPr lang="en-GB" smtClean="0"/>
              <a:t>07/10/2024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722181879"/>
      </p:ext>
    </p:extLst>
  </p:cSld>
  <p:clrMapOvr>
    <a:masterClrMapping/>
  </p:clrMapOvr>
  <p:transition advClick="0"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2B3DF1-FB75-4B6E-BE28-F06E4B3AA209}"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1578615947"/>
      </p:ext>
    </p:extLst>
  </p:cSld>
  <p:clrMapOvr>
    <a:masterClrMapping/>
  </p:clrMapOvr>
  <p:transition advClick="0"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2B3DF1-FB75-4B6E-BE28-F06E4B3AA209}"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595FF5-2381-4E70-B7AE-EB374004746B}" type="slidenum">
              <a:rPr lang="en-GB" smtClean="0"/>
              <a:t>‹#›</a:t>
            </a:fld>
            <a:endParaRPr lang="en-GB"/>
          </a:p>
        </p:txBody>
      </p:sp>
    </p:spTree>
    <p:extLst>
      <p:ext uri="{BB962C8B-B14F-4D97-AF65-F5344CB8AC3E}">
        <p14:creationId xmlns:p14="http://schemas.microsoft.com/office/powerpoint/2010/main" val="835987012"/>
      </p:ext>
    </p:extLst>
  </p:cSld>
  <p:clrMapOvr>
    <a:masterClrMapping/>
  </p:clrMapOvr>
  <p:transition advClick="0"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B3DF1-FB75-4B6E-BE28-F06E4B3AA209}" type="datetimeFigureOut">
              <a:rPr lang="en-GB" smtClean="0"/>
              <a:t>07/10/2024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95FF5-2381-4E70-B7AE-EB374004746B}" type="slidenum">
              <a:rPr lang="en-GB" smtClean="0"/>
              <a:t>‹#›</a:t>
            </a:fld>
            <a:endParaRPr lang="en-GB"/>
          </a:p>
        </p:txBody>
      </p:sp>
    </p:spTree>
    <p:extLst>
      <p:ext uri="{BB962C8B-B14F-4D97-AF65-F5344CB8AC3E}">
        <p14:creationId xmlns:p14="http://schemas.microsoft.com/office/powerpoint/2010/main" val="2589688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0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page/?title=Policies&amp;pid=144"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396336"/>
            <a:ext cx="9152435" cy="461665"/>
          </a:xfrm>
          <a:prstGeom prst="rect">
            <a:avLst/>
          </a:prstGeom>
          <a:solidFill>
            <a:srgbClr val="7030A0"/>
          </a:solidFill>
        </p:spPr>
        <p:txBody>
          <a:bodyPr wrap="square" rtlCol="0">
            <a:spAutoFit/>
          </a:bodyPr>
          <a:lstStyle/>
          <a:p>
            <a:pPr algn="ctr" defTabSz="457200"/>
            <a:r>
              <a:rPr lang="en-GB" sz="2400" b="1" dirty="0">
                <a:solidFill>
                  <a:prstClr val="white"/>
                </a:solidFill>
                <a:latin typeface="Calibri" panose="020F0502020204030204"/>
              </a:rPr>
              <a:t>Planting dreams, nurturing hearts, growing minds.</a:t>
            </a:r>
          </a:p>
        </p:txBody>
      </p:sp>
      <p:sp>
        <p:nvSpPr>
          <p:cNvPr id="3" name="Title 1"/>
          <p:cNvSpPr txBox="1">
            <a:spLocks/>
          </p:cNvSpPr>
          <p:nvPr/>
        </p:nvSpPr>
        <p:spPr>
          <a:xfrm>
            <a:off x="0" y="0"/>
            <a:ext cx="12192000" cy="1478071"/>
          </a:xfrm>
          <a:prstGeom prst="rect">
            <a:avLst/>
          </a:prstGeom>
          <a:solidFill>
            <a:srgbClr val="00206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latin typeface="Calibri" panose="020F0502020204030204"/>
              </a:rPr>
              <a:t>   Welcome to Elm class</a:t>
            </a:r>
          </a:p>
          <a:p>
            <a:r>
              <a:rPr lang="en-GB" b="1" dirty="0">
                <a:solidFill>
                  <a:prstClr val="white"/>
                </a:solidFill>
                <a:latin typeface="Calibri" panose="020F0502020204030204"/>
              </a:rPr>
              <a:t>Year 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65" y="123120"/>
            <a:ext cx="1207089" cy="127255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2696" y="123120"/>
            <a:ext cx="1180429" cy="1244450"/>
          </a:xfrm>
          <a:prstGeom prst="rect">
            <a:avLst/>
          </a:prstGeom>
        </p:spPr>
      </p:pic>
      <p:pic>
        <p:nvPicPr>
          <p:cNvPr id="10" name="Picture 9"/>
          <p:cNvPicPr>
            <a:picLocks noChangeAspect="1"/>
          </p:cNvPicPr>
          <p:nvPr/>
        </p:nvPicPr>
        <p:blipFill rotWithShape="1">
          <a:blip r:embed="rId3"/>
          <a:srcRect l="5277" r="357" b="480"/>
          <a:stretch/>
        </p:blipFill>
        <p:spPr>
          <a:xfrm>
            <a:off x="3226676" y="1640717"/>
            <a:ext cx="6449877" cy="4570897"/>
          </a:xfrm>
          <a:prstGeom prst="rect">
            <a:avLst/>
          </a:prstGeom>
        </p:spPr>
      </p:pic>
    </p:spTree>
    <p:extLst>
      <p:ext uri="{BB962C8B-B14F-4D97-AF65-F5344CB8AC3E}">
        <p14:creationId xmlns:p14="http://schemas.microsoft.com/office/powerpoint/2010/main" val="323834700"/>
      </p:ext>
    </p:extLst>
  </p:cSld>
  <p:clrMapOvr>
    <a:masterClrMapping/>
  </p:clrMapOvr>
  <p:transition advClick="0"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396336"/>
            <a:ext cx="9152435" cy="461665"/>
          </a:xfrm>
          <a:prstGeom prst="rect">
            <a:avLst/>
          </a:prstGeom>
          <a:solidFill>
            <a:srgbClr val="7030A0"/>
          </a:solidFill>
        </p:spPr>
        <p:txBody>
          <a:bodyPr wrap="square" rtlCol="0">
            <a:spAutoFit/>
          </a:bodyPr>
          <a:lstStyle/>
          <a:p>
            <a:pPr algn="ctr" defTabSz="457200"/>
            <a:r>
              <a:rPr lang="en-GB" sz="2400" b="1" dirty="0">
                <a:solidFill>
                  <a:prstClr val="white"/>
                </a:solidFill>
              </a:rPr>
              <a:t>Planting dreams, nurturing hearts, growing minds.</a:t>
            </a:r>
            <a:endParaRPr lang="en-GB" sz="2400" b="1" dirty="0">
              <a:solidFill>
                <a:prstClr val="white"/>
              </a:solidFill>
              <a:latin typeface="Calibri" panose="020F0502020204030204"/>
            </a:endParaRPr>
          </a:p>
        </p:txBody>
      </p:sp>
      <p:sp>
        <p:nvSpPr>
          <p:cNvPr id="3" name="Title 1"/>
          <p:cNvSpPr txBox="1">
            <a:spLocks/>
          </p:cNvSpPr>
          <p:nvPr/>
        </p:nvSpPr>
        <p:spPr>
          <a:xfrm>
            <a:off x="0" y="0"/>
            <a:ext cx="12192000" cy="827923"/>
          </a:xfrm>
          <a:prstGeom prst="rect">
            <a:avLst/>
          </a:prstGeom>
          <a:solidFill>
            <a:srgbClr val="00206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latin typeface="Calibri" panose="020F0502020204030204"/>
              </a:rPr>
              <a:t>   Meet the team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16" y="0"/>
            <a:ext cx="788246" cy="83099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303" y="-3074"/>
            <a:ext cx="788246" cy="830997"/>
          </a:xfrm>
          <a:prstGeom prst="rect">
            <a:avLst/>
          </a:prstGeom>
        </p:spPr>
      </p:pic>
      <p:pic>
        <p:nvPicPr>
          <p:cNvPr id="6" name="Picture 5"/>
          <p:cNvPicPr>
            <a:picLocks noChangeAspect="1"/>
          </p:cNvPicPr>
          <p:nvPr/>
        </p:nvPicPr>
        <p:blipFill>
          <a:blip r:embed="rId3"/>
          <a:stretch>
            <a:fillRect/>
          </a:stretch>
        </p:blipFill>
        <p:spPr>
          <a:xfrm>
            <a:off x="9391465" y="1828800"/>
            <a:ext cx="2083087" cy="3095897"/>
          </a:xfrm>
          <a:prstGeom prst="rect">
            <a:avLst/>
          </a:prstGeom>
        </p:spPr>
      </p:pic>
      <p:pic>
        <p:nvPicPr>
          <p:cNvPr id="8" name="Picture 7"/>
          <p:cNvPicPr>
            <a:picLocks noChangeAspect="1"/>
          </p:cNvPicPr>
          <p:nvPr/>
        </p:nvPicPr>
        <p:blipFill>
          <a:blip r:embed="rId4"/>
          <a:stretch>
            <a:fillRect/>
          </a:stretch>
        </p:blipFill>
        <p:spPr>
          <a:xfrm>
            <a:off x="2387541" y="1774680"/>
            <a:ext cx="2190906" cy="3045514"/>
          </a:xfrm>
          <a:prstGeom prst="rect">
            <a:avLst/>
          </a:prstGeom>
        </p:spPr>
      </p:pic>
      <p:pic>
        <p:nvPicPr>
          <p:cNvPr id="9" name="Picture 8"/>
          <p:cNvPicPr>
            <a:picLocks noChangeAspect="1"/>
          </p:cNvPicPr>
          <p:nvPr/>
        </p:nvPicPr>
        <p:blipFill>
          <a:blip r:embed="rId5"/>
          <a:stretch>
            <a:fillRect/>
          </a:stretch>
        </p:blipFill>
        <p:spPr>
          <a:xfrm>
            <a:off x="105150" y="1812774"/>
            <a:ext cx="2080354" cy="2981295"/>
          </a:xfrm>
          <a:prstGeom prst="rect">
            <a:avLst/>
          </a:prstGeom>
        </p:spPr>
      </p:pic>
      <p:pic>
        <p:nvPicPr>
          <p:cNvPr id="10" name="Picture 9"/>
          <p:cNvPicPr>
            <a:picLocks noChangeAspect="1"/>
          </p:cNvPicPr>
          <p:nvPr/>
        </p:nvPicPr>
        <p:blipFill>
          <a:blip r:embed="rId6"/>
          <a:stretch>
            <a:fillRect/>
          </a:stretch>
        </p:blipFill>
        <p:spPr>
          <a:xfrm>
            <a:off x="7086707" y="1850736"/>
            <a:ext cx="2076182" cy="3047836"/>
          </a:xfrm>
          <a:prstGeom prst="rect">
            <a:avLst/>
          </a:prstGeom>
        </p:spPr>
      </p:pic>
      <p:pic>
        <p:nvPicPr>
          <p:cNvPr id="11" name="Picture 10"/>
          <p:cNvPicPr>
            <a:picLocks noChangeAspect="1"/>
          </p:cNvPicPr>
          <p:nvPr/>
        </p:nvPicPr>
        <p:blipFill>
          <a:blip r:embed="rId7"/>
          <a:stretch>
            <a:fillRect/>
          </a:stretch>
        </p:blipFill>
        <p:spPr>
          <a:xfrm>
            <a:off x="4833257" y="1755832"/>
            <a:ext cx="2079617" cy="3103551"/>
          </a:xfrm>
          <a:prstGeom prst="rect">
            <a:avLst/>
          </a:prstGeom>
        </p:spPr>
      </p:pic>
    </p:spTree>
    <p:extLst>
      <p:ext uri="{BB962C8B-B14F-4D97-AF65-F5344CB8AC3E}">
        <p14:creationId xmlns:p14="http://schemas.microsoft.com/office/powerpoint/2010/main" val="804382981"/>
      </p:ext>
    </p:extLst>
  </p:cSld>
  <p:clrMapOvr>
    <a:masterClrMapping/>
  </p:clrMapOvr>
  <p:transition advClick="0"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396336"/>
            <a:ext cx="9152435" cy="461665"/>
          </a:xfrm>
          <a:prstGeom prst="rect">
            <a:avLst/>
          </a:prstGeom>
          <a:solidFill>
            <a:srgbClr val="7030A0"/>
          </a:solidFill>
        </p:spPr>
        <p:txBody>
          <a:bodyPr wrap="square" rtlCol="0">
            <a:spAutoFit/>
          </a:bodyPr>
          <a:lstStyle/>
          <a:p>
            <a:pPr algn="ctr" defTabSz="457200"/>
            <a:r>
              <a:rPr lang="en-GB" sz="2400" b="1" dirty="0">
                <a:solidFill>
                  <a:prstClr val="white"/>
                </a:solidFill>
                <a:latin typeface="Calibri" panose="020F0502020204030204"/>
              </a:rPr>
              <a:t>Planting dreams, nurturing hearts, growing minds.</a:t>
            </a:r>
          </a:p>
        </p:txBody>
      </p:sp>
      <p:sp>
        <p:nvSpPr>
          <p:cNvPr id="3" name="Title 1"/>
          <p:cNvSpPr txBox="1">
            <a:spLocks/>
          </p:cNvSpPr>
          <p:nvPr/>
        </p:nvSpPr>
        <p:spPr>
          <a:xfrm>
            <a:off x="0" y="0"/>
            <a:ext cx="12191999" cy="827923"/>
          </a:xfrm>
          <a:prstGeom prst="rect">
            <a:avLst/>
          </a:prstGeom>
          <a:solidFill>
            <a:srgbClr val="00206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latin typeface="Calibri" panose="020F0502020204030204"/>
              </a:rPr>
              <a:t>  Our routines and organisation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00" y="-3074"/>
            <a:ext cx="788246" cy="83099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3527" y="0"/>
            <a:ext cx="788246" cy="830997"/>
          </a:xfrm>
          <a:prstGeom prst="rect">
            <a:avLst/>
          </a:prstGeom>
        </p:spPr>
      </p:pic>
      <p:sp>
        <p:nvSpPr>
          <p:cNvPr id="4" name="TextBox 3"/>
          <p:cNvSpPr txBox="1"/>
          <p:nvPr/>
        </p:nvSpPr>
        <p:spPr>
          <a:xfrm>
            <a:off x="583923" y="2170347"/>
            <a:ext cx="9597025" cy="2554545"/>
          </a:xfrm>
          <a:prstGeom prst="rect">
            <a:avLst/>
          </a:prstGeom>
          <a:noFill/>
        </p:spPr>
        <p:txBody>
          <a:bodyPr wrap="square" rtlCol="0">
            <a:spAutoFit/>
          </a:bodyPr>
          <a:lstStyle/>
          <a:p>
            <a:r>
              <a:rPr lang="en-GB" sz="3200" b="1" dirty="0"/>
              <a:t>PE Days </a:t>
            </a:r>
            <a:r>
              <a:rPr lang="en-GB" sz="3200" dirty="0"/>
              <a:t>– Friday (all year) and Thursday (Term 1,3,4,5 &amp;6)</a:t>
            </a:r>
          </a:p>
          <a:p>
            <a:r>
              <a:rPr lang="en-GB" sz="3200" b="1" dirty="0"/>
              <a:t>Forest School </a:t>
            </a:r>
            <a:r>
              <a:rPr lang="en-GB" sz="3200" dirty="0"/>
              <a:t>– Tuesday (Term 2 only)</a:t>
            </a:r>
          </a:p>
          <a:p>
            <a:r>
              <a:rPr lang="en-GB" sz="3200" b="1" dirty="0"/>
              <a:t>Reading Books Changed </a:t>
            </a:r>
            <a:r>
              <a:rPr lang="en-GB" sz="3200" dirty="0"/>
              <a:t>– Wednesday</a:t>
            </a:r>
          </a:p>
          <a:p>
            <a:r>
              <a:rPr lang="en-GB" sz="3200" b="1" dirty="0"/>
              <a:t>Poetry Journal Returned </a:t>
            </a:r>
            <a:r>
              <a:rPr lang="en-GB" sz="3200" dirty="0"/>
              <a:t>- Monday</a:t>
            </a:r>
          </a:p>
        </p:txBody>
      </p:sp>
      <p:sp>
        <p:nvSpPr>
          <p:cNvPr id="6" name="TextBox 5">
            <a:extLst>
              <a:ext uri="{FF2B5EF4-FFF2-40B4-BE49-F238E27FC236}">
                <a16:creationId xmlns:a16="http://schemas.microsoft.com/office/drawing/2014/main" id="{CF19116D-B54D-44E7-B48C-0D07422C5A55}"/>
              </a:ext>
            </a:extLst>
          </p:cNvPr>
          <p:cNvSpPr txBox="1"/>
          <p:nvPr/>
        </p:nvSpPr>
        <p:spPr>
          <a:xfrm>
            <a:off x="273377" y="1357459"/>
            <a:ext cx="11918622" cy="461665"/>
          </a:xfrm>
          <a:prstGeom prst="rect">
            <a:avLst/>
          </a:prstGeom>
          <a:noFill/>
        </p:spPr>
        <p:txBody>
          <a:bodyPr wrap="square" rtlCol="0">
            <a:spAutoFit/>
          </a:bodyPr>
          <a:lstStyle/>
          <a:p>
            <a:pPr algn="ctr"/>
            <a:r>
              <a:rPr lang="en-GB" sz="2400" b="1" dirty="0"/>
              <a:t>Children should bring a named water bottle, healthy snack and their reading folders </a:t>
            </a:r>
            <a:r>
              <a:rPr lang="en-GB" sz="2400" b="1" u="sng" dirty="0"/>
              <a:t>daily</a:t>
            </a:r>
            <a:r>
              <a:rPr lang="en-GB" sz="2400" b="1" dirty="0"/>
              <a:t>.</a:t>
            </a:r>
          </a:p>
        </p:txBody>
      </p:sp>
      <p:sp>
        <p:nvSpPr>
          <p:cNvPr id="8" name="TextBox 7">
            <a:extLst>
              <a:ext uri="{FF2B5EF4-FFF2-40B4-BE49-F238E27FC236}">
                <a16:creationId xmlns:a16="http://schemas.microsoft.com/office/drawing/2014/main" id="{A3648FF4-3104-4306-9E8F-C66FB83452E7}"/>
              </a:ext>
            </a:extLst>
          </p:cNvPr>
          <p:cNvSpPr txBox="1"/>
          <p:nvPr/>
        </p:nvSpPr>
        <p:spPr>
          <a:xfrm>
            <a:off x="123151" y="5085042"/>
            <a:ext cx="11918622" cy="830997"/>
          </a:xfrm>
          <a:prstGeom prst="rect">
            <a:avLst/>
          </a:prstGeom>
          <a:noFill/>
        </p:spPr>
        <p:txBody>
          <a:bodyPr wrap="square" rtlCol="0">
            <a:spAutoFit/>
          </a:bodyPr>
          <a:lstStyle/>
          <a:p>
            <a:pPr algn="ctr"/>
            <a:r>
              <a:rPr lang="en-GB" sz="2400" b="1" dirty="0"/>
              <a:t>On PE days, children should wear PE kit. Please note </a:t>
            </a:r>
            <a:r>
              <a:rPr lang="en-GB" sz="2400" b="1" u="sng" dirty="0"/>
              <a:t>ALL</a:t>
            </a:r>
            <a:r>
              <a:rPr lang="en-GB" sz="2400" b="1" dirty="0"/>
              <a:t> long hair should be tied back and earrings must be removed.</a:t>
            </a:r>
          </a:p>
        </p:txBody>
      </p:sp>
    </p:spTree>
    <p:extLst>
      <p:ext uri="{BB962C8B-B14F-4D97-AF65-F5344CB8AC3E}">
        <p14:creationId xmlns:p14="http://schemas.microsoft.com/office/powerpoint/2010/main" val="2549588654"/>
      </p:ext>
    </p:extLst>
  </p:cSld>
  <p:clrMapOvr>
    <a:masterClrMapping/>
  </p:clrMapOvr>
  <p:transition advClick="0"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396336"/>
            <a:ext cx="9152435" cy="461665"/>
          </a:xfrm>
          <a:prstGeom prst="rect">
            <a:avLst/>
          </a:prstGeom>
          <a:solidFill>
            <a:srgbClr val="7030A0"/>
          </a:solidFill>
        </p:spPr>
        <p:txBody>
          <a:bodyPr wrap="square" rtlCol="0">
            <a:spAutoFit/>
          </a:bodyPr>
          <a:lstStyle/>
          <a:p>
            <a:pPr algn="ctr" defTabSz="457200"/>
            <a:r>
              <a:rPr lang="en-GB" sz="2400" b="1" dirty="0">
                <a:solidFill>
                  <a:prstClr val="white"/>
                </a:solidFill>
                <a:latin typeface="Calibri" panose="020F0502020204030204"/>
              </a:rPr>
              <a:t>Planting dreams, nurturing hearts, growing minds.</a:t>
            </a:r>
          </a:p>
        </p:txBody>
      </p:sp>
      <p:sp>
        <p:nvSpPr>
          <p:cNvPr id="3" name="Title 1"/>
          <p:cNvSpPr txBox="1">
            <a:spLocks/>
          </p:cNvSpPr>
          <p:nvPr/>
        </p:nvSpPr>
        <p:spPr>
          <a:xfrm>
            <a:off x="0" y="0"/>
            <a:ext cx="12192000" cy="827923"/>
          </a:xfrm>
          <a:prstGeom prst="rect">
            <a:avLst/>
          </a:prstGeom>
          <a:solidFill>
            <a:srgbClr val="00206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latin typeface="Calibri" panose="020F0502020204030204"/>
              </a:rPr>
              <a:t>  Our curriculum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742" y="-3075"/>
            <a:ext cx="788246" cy="83099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4777" y="-3075"/>
            <a:ext cx="788246" cy="830997"/>
          </a:xfrm>
          <a:prstGeom prst="rect">
            <a:avLst/>
          </a:prstGeom>
        </p:spPr>
      </p:pic>
      <p:sp>
        <p:nvSpPr>
          <p:cNvPr id="4" name="TextBox 3"/>
          <p:cNvSpPr txBox="1"/>
          <p:nvPr/>
        </p:nvSpPr>
        <p:spPr>
          <a:xfrm>
            <a:off x="7651424" y="1602349"/>
            <a:ext cx="3802144" cy="1323439"/>
          </a:xfrm>
          <a:prstGeom prst="rect">
            <a:avLst/>
          </a:prstGeom>
          <a:noFill/>
        </p:spPr>
        <p:txBody>
          <a:bodyPr wrap="square" rtlCol="0">
            <a:spAutoFit/>
          </a:bodyPr>
          <a:lstStyle/>
          <a:p>
            <a:pPr algn="ctr"/>
            <a:r>
              <a:rPr lang="en-GB" sz="2000" dirty="0"/>
              <a:t>A clearer and downloadable version of our Long Term Plan can be found on the year group page of the school website.</a:t>
            </a:r>
          </a:p>
        </p:txBody>
      </p:sp>
      <p:pic>
        <p:nvPicPr>
          <p:cNvPr id="6" name="Picture 5">
            <a:extLst>
              <a:ext uri="{FF2B5EF4-FFF2-40B4-BE49-F238E27FC236}">
                <a16:creationId xmlns:a16="http://schemas.microsoft.com/office/drawing/2014/main" id="{64919555-C01A-4E53-A2B2-5DB0DC51E081}"/>
              </a:ext>
            </a:extLst>
          </p:cNvPr>
          <p:cNvPicPr>
            <a:picLocks noChangeAspect="1"/>
          </p:cNvPicPr>
          <p:nvPr/>
        </p:nvPicPr>
        <p:blipFill>
          <a:blip r:embed="rId3"/>
          <a:stretch>
            <a:fillRect/>
          </a:stretch>
        </p:blipFill>
        <p:spPr>
          <a:xfrm>
            <a:off x="566865" y="937062"/>
            <a:ext cx="6553515" cy="5350133"/>
          </a:xfrm>
          <a:prstGeom prst="rect">
            <a:avLst/>
          </a:prstGeom>
        </p:spPr>
      </p:pic>
      <p:pic>
        <p:nvPicPr>
          <p:cNvPr id="8" name="Picture 7">
            <a:extLst>
              <a:ext uri="{FF2B5EF4-FFF2-40B4-BE49-F238E27FC236}">
                <a16:creationId xmlns:a16="http://schemas.microsoft.com/office/drawing/2014/main" id="{334D5118-E306-4B20-897C-F08B9E153627}"/>
              </a:ext>
            </a:extLst>
          </p:cNvPr>
          <p:cNvPicPr>
            <a:picLocks noChangeAspect="1"/>
          </p:cNvPicPr>
          <p:nvPr/>
        </p:nvPicPr>
        <p:blipFill rotWithShape="1">
          <a:blip r:embed="rId4"/>
          <a:srcRect r="20490"/>
          <a:stretch/>
        </p:blipFill>
        <p:spPr>
          <a:xfrm>
            <a:off x="7978504" y="3130982"/>
            <a:ext cx="3475064" cy="1736721"/>
          </a:xfrm>
          <a:prstGeom prst="rect">
            <a:avLst/>
          </a:prstGeom>
        </p:spPr>
      </p:pic>
    </p:spTree>
    <p:extLst>
      <p:ext uri="{BB962C8B-B14F-4D97-AF65-F5344CB8AC3E}">
        <p14:creationId xmlns:p14="http://schemas.microsoft.com/office/powerpoint/2010/main" val="3655988689"/>
      </p:ext>
    </p:extLst>
  </p:cSld>
  <p:clrMapOvr>
    <a:masterClrMapping/>
  </p:clrMapOvr>
  <p:transition advClick="0"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396336"/>
            <a:ext cx="9152435" cy="461665"/>
          </a:xfrm>
          <a:prstGeom prst="rect">
            <a:avLst/>
          </a:prstGeom>
          <a:solidFill>
            <a:srgbClr val="7030A0"/>
          </a:solidFill>
        </p:spPr>
        <p:txBody>
          <a:bodyPr wrap="square" rtlCol="0">
            <a:spAutoFit/>
          </a:bodyPr>
          <a:lstStyle/>
          <a:p>
            <a:pPr algn="ctr" defTabSz="457200"/>
            <a:r>
              <a:rPr lang="en-GB" sz="2400" b="1" dirty="0">
                <a:solidFill>
                  <a:prstClr val="white"/>
                </a:solidFill>
                <a:latin typeface="Calibri" panose="020F0502020204030204"/>
              </a:rPr>
              <a:t>Planting dreams, nurturing hearts, growing minds.</a:t>
            </a:r>
          </a:p>
        </p:txBody>
      </p:sp>
      <p:sp>
        <p:nvSpPr>
          <p:cNvPr id="3" name="Title 1"/>
          <p:cNvSpPr txBox="1">
            <a:spLocks/>
          </p:cNvSpPr>
          <p:nvPr/>
        </p:nvSpPr>
        <p:spPr>
          <a:xfrm>
            <a:off x="0" y="0"/>
            <a:ext cx="12192000" cy="827923"/>
          </a:xfrm>
          <a:prstGeom prst="rect">
            <a:avLst/>
          </a:prstGeom>
          <a:solidFill>
            <a:srgbClr val="00206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latin typeface="Calibri" panose="020F0502020204030204"/>
              </a:rPr>
              <a:t>  Our curriculum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38" y="-3075"/>
            <a:ext cx="788246" cy="83099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2146" y="-3075"/>
            <a:ext cx="788246" cy="830997"/>
          </a:xfrm>
          <a:prstGeom prst="rect">
            <a:avLst/>
          </a:prstGeom>
        </p:spPr>
      </p:pic>
      <p:pic>
        <p:nvPicPr>
          <p:cNvPr id="8" name="Picture 7">
            <a:extLst>
              <a:ext uri="{FF2B5EF4-FFF2-40B4-BE49-F238E27FC236}">
                <a16:creationId xmlns:a16="http://schemas.microsoft.com/office/drawing/2014/main" id="{7562553D-712C-4EA7-907C-0A46AF0A7D63}"/>
              </a:ext>
            </a:extLst>
          </p:cNvPr>
          <p:cNvPicPr>
            <a:picLocks noChangeAspect="1"/>
          </p:cNvPicPr>
          <p:nvPr/>
        </p:nvPicPr>
        <p:blipFill>
          <a:blip r:embed="rId3"/>
          <a:stretch>
            <a:fillRect/>
          </a:stretch>
        </p:blipFill>
        <p:spPr>
          <a:xfrm>
            <a:off x="2414879" y="894827"/>
            <a:ext cx="7191035" cy="5434604"/>
          </a:xfrm>
          <a:prstGeom prst="rect">
            <a:avLst/>
          </a:prstGeom>
        </p:spPr>
      </p:pic>
    </p:spTree>
    <p:extLst>
      <p:ext uri="{BB962C8B-B14F-4D97-AF65-F5344CB8AC3E}">
        <p14:creationId xmlns:p14="http://schemas.microsoft.com/office/powerpoint/2010/main" val="3900349283"/>
      </p:ext>
    </p:extLst>
  </p:cSld>
  <p:clrMapOvr>
    <a:masterClrMapping/>
  </p:clrMapOvr>
  <p:transition advClick="0"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396336"/>
            <a:ext cx="9152435" cy="461665"/>
          </a:xfrm>
          <a:prstGeom prst="rect">
            <a:avLst/>
          </a:prstGeom>
          <a:solidFill>
            <a:srgbClr val="7030A0"/>
          </a:solidFill>
        </p:spPr>
        <p:txBody>
          <a:bodyPr wrap="square" rtlCol="0">
            <a:spAutoFit/>
          </a:bodyPr>
          <a:lstStyle/>
          <a:p>
            <a:pPr algn="ctr" defTabSz="457200"/>
            <a:r>
              <a:rPr lang="en-GB" sz="2400" b="1" dirty="0">
                <a:solidFill>
                  <a:prstClr val="white"/>
                </a:solidFill>
                <a:latin typeface="Calibri" panose="020F0502020204030204"/>
              </a:rPr>
              <a:t>Planting dreams, nurturing hearts, growing minds.</a:t>
            </a:r>
          </a:p>
        </p:txBody>
      </p:sp>
      <p:sp>
        <p:nvSpPr>
          <p:cNvPr id="3" name="Title 1"/>
          <p:cNvSpPr txBox="1">
            <a:spLocks/>
          </p:cNvSpPr>
          <p:nvPr/>
        </p:nvSpPr>
        <p:spPr>
          <a:xfrm>
            <a:off x="0" y="0"/>
            <a:ext cx="12192000" cy="827923"/>
          </a:xfrm>
          <a:prstGeom prst="rect">
            <a:avLst/>
          </a:prstGeom>
          <a:solidFill>
            <a:srgbClr val="00206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latin typeface="Calibri" panose="020F0502020204030204"/>
              </a:rPr>
              <a:t>  The Whiteoak Reading Spine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68" y="-3076"/>
            <a:ext cx="788246" cy="83099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2251" y="-3075"/>
            <a:ext cx="788246" cy="830997"/>
          </a:xfrm>
          <a:prstGeom prst="rect">
            <a:avLst/>
          </a:prstGeom>
        </p:spPr>
      </p:pic>
      <p:pic>
        <p:nvPicPr>
          <p:cNvPr id="6" name="Picture 5"/>
          <p:cNvPicPr>
            <a:picLocks noChangeAspect="1"/>
          </p:cNvPicPr>
          <p:nvPr/>
        </p:nvPicPr>
        <p:blipFill>
          <a:blip r:embed="rId3"/>
          <a:stretch>
            <a:fillRect/>
          </a:stretch>
        </p:blipFill>
        <p:spPr>
          <a:xfrm>
            <a:off x="2572516" y="917440"/>
            <a:ext cx="7430144" cy="5197290"/>
          </a:xfrm>
          <a:prstGeom prst="rect">
            <a:avLst/>
          </a:prstGeom>
        </p:spPr>
      </p:pic>
    </p:spTree>
    <p:extLst>
      <p:ext uri="{BB962C8B-B14F-4D97-AF65-F5344CB8AC3E}">
        <p14:creationId xmlns:p14="http://schemas.microsoft.com/office/powerpoint/2010/main" val="1217029802"/>
      </p:ext>
    </p:extLst>
  </p:cSld>
  <p:clrMapOvr>
    <a:masterClrMapping/>
  </p:clrMapOvr>
  <p:transition advClick="0"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396336"/>
            <a:ext cx="9152435" cy="461665"/>
          </a:xfrm>
          <a:prstGeom prst="rect">
            <a:avLst/>
          </a:prstGeom>
          <a:solidFill>
            <a:srgbClr val="7030A0"/>
          </a:solidFill>
        </p:spPr>
        <p:txBody>
          <a:bodyPr wrap="square" rtlCol="0">
            <a:spAutoFit/>
          </a:bodyPr>
          <a:lstStyle/>
          <a:p>
            <a:pPr algn="ctr" defTabSz="457200"/>
            <a:r>
              <a:rPr lang="en-GB" sz="2400" b="1" dirty="0">
                <a:solidFill>
                  <a:prstClr val="white"/>
                </a:solidFill>
                <a:latin typeface="Calibri" panose="020F0502020204030204"/>
              </a:rPr>
              <a:t>Planting dreams, nurturing hearts, growing minds.</a:t>
            </a:r>
          </a:p>
        </p:txBody>
      </p:sp>
      <p:sp>
        <p:nvSpPr>
          <p:cNvPr id="3" name="Title 1"/>
          <p:cNvSpPr txBox="1">
            <a:spLocks/>
          </p:cNvSpPr>
          <p:nvPr/>
        </p:nvSpPr>
        <p:spPr>
          <a:xfrm>
            <a:off x="0" y="0"/>
            <a:ext cx="12192000" cy="827923"/>
          </a:xfrm>
          <a:prstGeom prst="rect">
            <a:avLst/>
          </a:prstGeom>
          <a:solidFill>
            <a:srgbClr val="00206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latin typeface="Calibri" panose="020F0502020204030204"/>
              </a:rPr>
              <a:t>  The importance of reading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64" y="-3075"/>
            <a:ext cx="788246" cy="83099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2146" y="0"/>
            <a:ext cx="788246" cy="830997"/>
          </a:xfrm>
          <a:prstGeom prst="rect">
            <a:avLst/>
          </a:prstGeom>
        </p:spPr>
      </p:pic>
      <p:sp>
        <p:nvSpPr>
          <p:cNvPr id="4" name="Rectangle 3"/>
          <p:cNvSpPr/>
          <p:nvPr/>
        </p:nvSpPr>
        <p:spPr>
          <a:xfrm>
            <a:off x="2272938" y="935046"/>
            <a:ext cx="7933509" cy="2050690"/>
          </a:xfrm>
          <a:prstGeom prst="rect">
            <a:avLst/>
          </a:prstGeom>
        </p:spPr>
        <p:txBody>
          <a:bodyPr wrap="square">
            <a:spAutoFit/>
          </a:bodyPr>
          <a:lstStyle/>
          <a:p>
            <a:pPr>
              <a:lnSpc>
                <a:spcPct val="107000"/>
              </a:lnSpc>
              <a:spcAft>
                <a:spcPts val="0"/>
              </a:spcAft>
            </a:pPr>
            <a:r>
              <a:rPr lang="en-GB" sz="24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“Reading for pleasure is the single biggest factor in success later in life, outside of an education. Study after study has shown that those children who read for pleasure are often the ones who are most likely to fulfil their ambitions. If your child reads, they will succeed – it’s that simple.”</a:t>
            </a:r>
            <a:r>
              <a:rPr lang="en-GB"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Bali Rai, author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633710" y="3217055"/>
            <a:ext cx="2710381" cy="2769227"/>
          </a:xfrm>
          <a:prstGeom prst="rect">
            <a:avLst/>
          </a:prstGeom>
        </p:spPr>
      </p:pic>
      <p:sp>
        <p:nvSpPr>
          <p:cNvPr id="10" name="TextBox 9"/>
          <p:cNvSpPr txBox="1"/>
          <p:nvPr/>
        </p:nvSpPr>
        <p:spPr>
          <a:xfrm>
            <a:off x="3640183" y="3395790"/>
            <a:ext cx="7036252" cy="2554545"/>
          </a:xfrm>
          <a:prstGeom prst="rect">
            <a:avLst/>
          </a:prstGeom>
          <a:noFill/>
        </p:spPr>
        <p:txBody>
          <a:bodyPr wrap="square" rtlCol="0">
            <a:spAutoFit/>
          </a:bodyPr>
          <a:lstStyle/>
          <a:p>
            <a:r>
              <a:rPr lang="en-GB" sz="2000" dirty="0"/>
              <a:t>We ask that all children, regardless of age or ability, read aloud to an adult and share ideas about a text at least 4 times each week.</a:t>
            </a:r>
          </a:p>
          <a:p>
            <a:endParaRPr lang="en-GB" sz="2000" dirty="0"/>
          </a:p>
          <a:p>
            <a:r>
              <a:rPr lang="en-GB" sz="2000" dirty="0"/>
              <a:t>Please also continue to read to your child – even when they can read well themselves. This time together, sharing a story or non-fiction text, is a really powerful way of connecting, developing vocabulary and deepening their understanding of not only the book but the world around them. </a:t>
            </a:r>
          </a:p>
        </p:txBody>
      </p:sp>
    </p:spTree>
    <p:extLst>
      <p:ext uri="{BB962C8B-B14F-4D97-AF65-F5344CB8AC3E}">
        <p14:creationId xmlns:p14="http://schemas.microsoft.com/office/powerpoint/2010/main" val="3864694992"/>
      </p:ext>
    </p:extLst>
  </p:cSld>
  <p:clrMapOvr>
    <a:masterClrMapping/>
  </p:clrMapOvr>
  <p:transition advClick="0"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396336"/>
            <a:ext cx="9152435" cy="461665"/>
          </a:xfrm>
          <a:prstGeom prst="rect">
            <a:avLst/>
          </a:prstGeom>
          <a:solidFill>
            <a:srgbClr val="7030A0"/>
          </a:solidFill>
        </p:spPr>
        <p:txBody>
          <a:bodyPr wrap="square" rtlCol="0">
            <a:spAutoFit/>
          </a:bodyPr>
          <a:lstStyle/>
          <a:p>
            <a:pPr algn="ctr" defTabSz="457200"/>
            <a:r>
              <a:rPr lang="en-GB" sz="2400" b="1" dirty="0">
                <a:solidFill>
                  <a:prstClr val="white"/>
                </a:solidFill>
                <a:latin typeface="Calibri" panose="020F0502020204030204"/>
              </a:rPr>
              <a:t>Planting dreams, nurturing hearts, growing minds.</a:t>
            </a:r>
          </a:p>
        </p:txBody>
      </p:sp>
      <p:sp>
        <p:nvSpPr>
          <p:cNvPr id="3" name="Title 1"/>
          <p:cNvSpPr txBox="1">
            <a:spLocks/>
          </p:cNvSpPr>
          <p:nvPr/>
        </p:nvSpPr>
        <p:spPr>
          <a:xfrm>
            <a:off x="0" y="0"/>
            <a:ext cx="12192000" cy="827923"/>
          </a:xfrm>
          <a:prstGeom prst="rect">
            <a:avLst/>
          </a:prstGeom>
          <a:solidFill>
            <a:srgbClr val="00206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latin typeface="Calibri" panose="020F0502020204030204"/>
              </a:rPr>
              <a:t>  Homework</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15" y="-3075"/>
            <a:ext cx="788246" cy="83099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7199" y="-3075"/>
            <a:ext cx="788246" cy="830997"/>
          </a:xfrm>
          <a:prstGeom prst="rect">
            <a:avLst/>
          </a:prstGeom>
        </p:spPr>
      </p:pic>
      <p:sp>
        <p:nvSpPr>
          <p:cNvPr id="4" name="Rectangle 3"/>
          <p:cNvSpPr/>
          <p:nvPr/>
        </p:nvSpPr>
        <p:spPr>
          <a:xfrm>
            <a:off x="5016137" y="1596631"/>
            <a:ext cx="6496594" cy="4247317"/>
          </a:xfrm>
          <a:prstGeom prst="rect">
            <a:avLst/>
          </a:prstGeom>
        </p:spPr>
        <p:txBody>
          <a:bodyPr wrap="square">
            <a:spAutoFit/>
          </a:bodyPr>
          <a:lstStyle/>
          <a:p>
            <a:r>
              <a:rPr lang="en-GB" b="1" u="sng" dirty="0"/>
              <a:t>Homework in Year 3</a:t>
            </a:r>
            <a:endParaRPr lang="en-GB" b="1" dirty="0"/>
          </a:p>
          <a:p>
            <a:r>
              <a:rPr lang="en-GB" dirty="0"/>
              <a:t>Our school Homework Policy can be found under </a:t>
            </a:r>
            <a:r>
              <a:rPr lang="en-GB" dirty="0">
                <a:hlinkClick r:id="rId3" action="ppaction://hlinkfile"/>
              </a:rPr>
              <a:t>Curriculum Policies</a:t>
            </a:r>
            <a:endParaRPr lang="en-GB" dirty="0"/>
          </a:p>
          <a:p>
            <a:pPr algn="ctr"/>
            <a:r>
              <a:rPr lang="en-GB" b="1" dirty="0"/>
              <a:t>In Year 3, pupils are encouraged to engage with up to 1 hour and 30 minutes homework a week.</a:t>
            </a:r>
            <a:endParaRPr lang="en-GB" dirty="0"/>
          </a:p>
          <a:p>
            <a:r>
              <a:rPr lang="en-GB" dirty="0"/>
              <a:t> This should consist of:</a:t>
            </a:r>
          </a:p>
          <a:p>
            <a:pPr>
              <a:buFont typeface="Arial" panose="020B0604020202020204" pitchFamily="34" charset="0"/>
              <a:buChar char="•"/>
            </a:pPr>
            <a:r>
              <a:rPr lang="en-GB" dirty="0"/>
              <a:t>Home reading, ideally a short burst daily but a minimum of 4 reads per week. This should be recorded by an adult in the home reading record.</a:t>
            </a:r>
          </a:p>
          <a:p>
            <a:pPr>
              <a:buFont typeface="Arial" panose="020B0604020202020204" pitchFamily="34" charset="0"/>
              <a:buChar char="•"/>
            </a:pPr>
            <a:r>
              <a:rPr lang="en-GB" dirty="0"/>
              <a:t>Maths – TT </a:t>
            </a:r>
            <a:r>
              <a:rPr lang="en-GB" dirty="0" err="1"/>
              <a:t>Rockstars</a:t>
            </a:r>
            <a:endParaRPr lang="en-GB" dirty="0"/>
          </a:p>
          <a:p>
            <a:pPr>
              <a:buFont typeface="Arial" panose="020B0604020202020204" pitchFamily="34" charset="0"/>
              <a:buChar char="•"/>
            </a:pPr>
            <a:r>
              <a:rPr lang="en-GB" dirty="0"/>
              <a:t>Retrieval practice – Various activities will be set by the teacher to help the children to consolidate the learning they are doing in class. This will include the use of the Knowledge Organisers and Science Glossaries.</a:t>
            </a:r>
            <a:br>
              <a:rPr lang="en-GB" dirty="0"/>
            </a:br>
            <a:endParaRPr lang="en-GB" dirty="0"/>
          </a:p>
        </p:txBody>
      </p:sp>
      <p:pic>
        <p:nvPicPr>
          <p:cNvPr id="6" name="Picture 5"/>
          <p:cNvPicPr>
            <a:picLocks noChangeAspect="1"/>
          </p:cNvPicPr>
          <p:nvPr/>
        </p:nvPicPr>
        <p:blipFill>
          <a:blip r:embed="rId4"/>
          <a:stretch>
            <a:fillRect/>
          </a:stretch>
        </p:blipFill>
        <p:spPr>
          <a:xfrm>
            <a:off x="281614" y="1428937"/>
            <a:ext cx="4339941" cy="4381100"/>
          </a:xfrm>
          <a:prstGeom prst="rect">
            <a:avLst/>
          </a:prstGeom>
        </p:spPr>
      </p:pic>
    </p:spTree>
    <p:extLst>
      <p:ext uri="{BB962C8B-B14F-4D97-AF65-F5344CB8AC3E}">
        <p14:creationId xmlns:p14="http://schemas.microsoft.com/office/powerpoint/2010/main" val="40393521"/>
      </p:ext>
    </p:extLst>
  </p:cSld>
  <p:clrMapOvr>
    <a:masterClrMapping/>
  </p:clrMapOvr>
  <p:transition advClick="0"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396336"/>
            <a:ext cx="9152435" cy="461665"/>
          </a:xfrm>
          <a:prstGeom prst="rect">
            <a:avLst/>
          </a:prstGeom>
          <a:solidFill>
            <a:srgbClr val="7030A0"/>
          </a:solidFill>
        </p:spPr>
        <p:txBody>
          <a:bodyPr wrap="square" rtlCol="0">
            <a:spAutoFit/>
          </a:bodyPr>
          <a:lstStyle/>
          <a:p>
            <a:pPr algn="ctr" defTabSz="457200"/>
            <a:r>
              <a:rPr lang="en-GB" sz="2400" b="1" dirty="0">
                <a:solidFill>
                  <a:prstClr val="white"/>
                </a:solidFill>
                <a:latin typeface="Calibri" panose="020F0502020204030204"/>
              </a:rPr>
              <a:t>Planting dreams, nurturing hearts, growing minds.</a:t>
            </a:r>
          </a:p>
        </p:txBody>
      </p:sp>
      <p:sp>
        <p:nvSpPr>
          <p:cNvPr id="3" name="Title 1"/>
          <p:cNvSpPr txBox="1">
            <a:spLocks/>
          </p:cNvSpPr>
          <p:nvPr/>
        </p:nvSpPr>
        <p:spPr>
          <a:xfrm>
            <a:off x="0" y="0"/>
            <a:ext cx="12191999" cy="827923"/>
          </a:xfrm>
          <a:prstGeom prst="rect">
            <a:avLst/>
          </a:prstGeom>
          <a:solidFill>
            <a:srgbClr val="00206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latin typeface="Calibri" panose="020F0502020204030204"/>
              </a:rPr>
              <a:t>   Keeping in touch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24" y="0"/>
            <a:ext cx="788246" cy="83099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4973" y="-3076"/>
            <a:ext cx="788246" cy="830997"/>
          </a:xfrm>
          <a:prstGeom prst="rect">
            <a:avLst/>
          </a:prstGeom>
        </p:spPr>
      </p:pic>
      <p:pic>
        <p:nvPicPr>
          <p:cNvPr id="8" name="Picture 7"/>
          <p:cNvPicPr>
            <a:picLocks noChangeAspect="1"/>
          </p:cNvPicPr>
          <p:nvPr/>
        </p:nvPicPr>
        <p:blipFill rotWithShape="1">
          <a:blip r:embed="rId3"/>
          <a:srcRect l="1" t="16303" r="3310" b="7123"/>
          <a:stretch/>
        </p:blipFill>
        <p:spPr>
          <a:xfrm>
            <a:off x="9713009" y="1937163"/>
            <a:ext cx="2156608" cy="158268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a:stretch>
            <a:fillRect/>
          </a:stretch>
        </p:blipFill>
        <p:spPr>
          <a:xfrm>
            <a:off x="5511317" y="2319577"/>
            <a:ext cx="2356772" cy="1567721"/>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905787" y="983455"/>
            <a:ext cx="10223863" cy="830997"/>
          </a:xfrm>
          <a:prstGeom prst="rect">
            <a:avLst/>
          </a:prstGeom>
          <a:noFill/>
        </p:spPr>
        <p:txBody>
          <a:bodyPr wrap="square" rtlCol="0">
            <a:spAutoFit/>
          </a:bodyPr>
          <a:lstStyle/>
          <a:p>
            <a:r>
              <a:rPr lang="en-GB" sz="2400" dirty="0"/>
              <a:t>It is really important to us to have open lines of communication so that we can work successfully in partnership with parents and families.</a:t>
            </a:r>
          </a:p>
        </p:txBody>
      </p:sp>
      <p:sp>
        <p:nvSpPr>
          <p:cNvPr id="12" name="TextBox 11"/>
          <p:cNvSpPr txBox="1"/>
          <p:nvPr/>
        </p:nvSpPr>
        <p:spPr>
          <a:xfrm>
            <a:off x="5511317" y="4120219"/>
            <a:ext cx="2569029" cy="1754326"/>
          </a:xfrm>
          <a:prstGeom prst="rect">
            <a:avLst/>
          </a:prstGeom>
          <a:noFill/>
        </p:spPr>
        <p:txBody>
          <a:bodyPr wrap="square" rtlCol="0">
            <a:spAutoFit/>
          </a:bodyPr>
          <a:lstStyle/>
          <a:p>
            <a:r>
              <a:rPr lang="en-GB" dirty="0"/>
              <a:t>For more urgent enquiries and messages, please do phone the school office where the team will be happy to help. </a:t>
            </a:r>
          </a:p>
        </p:txBody>
      </p:sp>
      <p:sp>
        <p:nvSpPr>
          <p:cNvPr id="13" name="TextBox 12"/>
          <p:cNvSpPr txBox="1"/>
          <p:nvPr/>
        </p:nvSpPr>
        <p:spPr>
          <a:xfrm>
            <a:off x="9300838" y="3803929"/>
            <a:ext cx="2751196" cy="2308324"/>
          </a:xfrm>
          <a:prstGeom prst="rect">
            <a:avLst/>
          </a:prstGeom>
          <a:noFill/>
        </p:spPr>
        <p:txBody>
          <a:bodyPr wrap="square" rtlCol="0">
            <a:spAutoFit/>
          </a:bodyPr>
          <a:lstStyle/>
          <a:p>
            <a:r>
              <a:rPr lang="en-GB" dirty="0"/>
              <a:t>Where concerns or questions require a more detailed conversation, teachers and families are asked to arrange a phone call or meeting at a mutually convenient time in school.</a:t>
            </a:r>
          </a:p>
        </p:txBody>
      </p:sp>
      <p:pic>
        <p:nvPicPr>
          <p:cNvPr id="4" name="Picture 3"/>
          <p:cNvPicPr>
            <a:picLocks noChangeAspect="1"/>
          </p:cNvPicPr>
          <p:nvPr/>
        </p:nvPicPr>
        <p:blipFill>
          <a:blip r:embed="rId5"/>
          <a:stretch>
            <a:fillRect/>
          </a:stretch>
        </p:blipFill>
        <p:spPr>
          <a:xfrm>
            <a:off x="599347" y="2368092"/>
            <a:ext cx="3067050" cy="1495425"/>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141484" y="4286582"/>
            <a:ext cx="5184660" cy="1569660"/>
          </a:xfrm>
          <a:prstGeom prst="rect">
            <a:avLst/>
          </a:prstGeom>
          <a:noFill/>
        </p:spPr>
        <p:txBody>
          <a:bodyPr wrap="square" rtlCol="0">
            <a:spAutoFit/>
          </a:bodyPr>
          <a:lstStyle/>
          <a:p>
            <a:r>
              <a:rPr lang="en-GB" dirty="0"/>
              <a:t>Class announcements will be made through </a:t>
            </a:r>
            <a:r>
              <a:rPr lang="en-GB" dirty="0" err="1"/>
              <a:t>Studybugs</a:t>
            </a:r>
            <a:r>
              <a:rPr lang="en-GB" dirty="0"/>
              <a:t>. To contact us directly, please use  the year group email:</a:t>
            </a:r>
          </a:p>
          <a:p>
            <a:endParaRPr lang="en-GB" dirty="0"/>
          </a:p>
          <a:p>
            <a:pPr algn="ctr"/>
            <a:r>
              <a:rPr lang="en-GB" sz="2400" b="1" dirty="0"/>
              <a:t>intake21@hannahmoreandgrove.co.uk</a:t>
            </a:r>
          </a:p>
        </p:txBody>
      </p:sp>
    </p:spTree>
    <p:extLst>
      <p:ext uri="{BB962C8B-B14F-4D97-AF65-F5344CB8AC3E}">
        <p14:creationId xmlns:p14="http://schemas.microsoft.com/office/powerpoint/2010/main" val="3472302554"/>
      </p:ext>
    </p:extLst>
  </p:cSld>
  <p:clrMapOvr>
    <a:masterClrMapping/>
  </p:clrMapOvr>
  <p:transition advClick="0" advTm="10000">
    <p:wipe/>
  </p:transition>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TotalTime>
  <Words>581</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dc:title>
  <dc:creator>Windows User</dc:creator>
  <cp:lastModifiedBy>Rachel Mcclive</cp:lastModifiedBy>
  <cp:revision>66</cp:revision>
  <dcterms:created xsi:type="dcterms:W3CDTF">2023-09-03T12:09:22Z</dcterms:created>
  <dcterms:modified xsi:type="dcterms:W3CDTF">2024-10-07T14:44:21Z</dcterms:modified>
</cp:coreProperties>
</file>